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6" r:id="rId4"/>
    <p:sldId id="263" r:id="rId5"/>
    <p:sldId id="26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947D33-6121-4CE8-B379-81669F363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0384236-FE42-410F-B34E-034BBB5C0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3542D3-9AD9-4C8A-AD07-4D6684C8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E5E2286-6D66-4436-BC71-91659A61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5E97AD-4F6A-484B-8F90-3AABC551B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900CFE-AA38-4B01-B670-D52EF4B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A067488-CE60-4476-B4E4-A3B5ECCC6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CA7E19-6C75-41F3-84E1-F26D2C53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32111A-A4EA-4F54-BB96-87B3EBAA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513C26-28B8-4600-9EA8-1B5E6AFD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338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2653BAF-C39A-4CD1-B6FE-4E14F42B5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4D7CB7A-C20F-4126-880A-46DC20BB2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E76A2C-2DAC-456D-BD1B-CB21DC83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2D87E7-1754-4AC6-B5EF-30C2A4B0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A9A4E8-8B6F-4445-895E-393B7E12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809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41A36A-87D1-4097-AF89-B1E79AE88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3CC004-CF42-4DC2-BDC8-8D3D4A84F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2D53DF-7A92-4B6F-B46A-68DA580C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C4B4C3-2136-44B5-8C06-7D6BC8B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F65D13-931E-4BAA-971D-DBE4AD934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63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6364FE-8633-4DC3-9026-42AB580B9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7C573D3-546B-4E2F-92F5-EA345E276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A79941-6C65-4C9D-A3BE-DAE966B7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AF5CD3-3981-469E-A60F-74751D63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30060F-1EEE-4B36-B829-E6A07B22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549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6CE749-A50A-4732-85B7-1B71AB979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332286-E948-45A8-892A-5A3C74A70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28549D-1FCD-4447-AE25-409AE52BF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51DB630-E9A0-415C-AE1A-4FA445AC3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07EAE8-BD2A-4B15-90D3-E9497DF6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AF0DE96-55DB-45EC-897A-882C0D98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68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CAAD24-1310-4209-A678-ECC336BCA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CD4BB03-3376-47B3-AEEE-A89232FD1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9F90022-3709-4512-810E-2C12D16FE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B3A7572-6036-431C-B66F-8001F0A1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A5A819-621A-455E-8AF9-E07A90905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C6177B8-C9FB-4565-A764-EDCE30D8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1FADD80-7DFF-4973-AB7F-827CD453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BB340F4-7E22-40E5-883A-4024F560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2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770B03-9091-44F3-949E-482CD02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E50096B-CF8F-413F-9A66-30E1D5D0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EEFF4E-FDDC-4898-8F05-EAA4ABA7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1059B30-C0D9-4E8C-8D55-FA57BF2F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67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39D3CD8-CF44-4B45-86B4-7A3AA8072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C4A61F4-0418-4646-99E1-B79D35B66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C534B14-7164-46F6-A116-B341A76C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771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BB3D8B-B6C7-4D66-BDD1-41B209062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6FFE6F-329A-4719-BBE8-C7B4DB0D5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4EDDD3-5DD2-45DE-AB4E-FCF798C06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2DF5C6-D0C0-4C4C-A537-C421E736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096ADB-30D7-4A3B-A983-CBCB3B6B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6BB798-B617-4C98-9083-DB656C56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28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9E619D-72A0-4F7F-9B9A-8007F631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A83C21-F86B-4C50-B482-F4C3668FB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F71F670-B249-4EF7-899C-8EB65029C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5A3FA5-882E-4FF9-BFDF-016349F8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F4BCBA-74A1-492C-BFAB-A4E650FD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8616C3-7DB0-423C-9684-C59631E2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97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8B68170-74AD-4439-BEC8-07B9B1BE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CF3784-72D0-4DB3-AB80-A00A49768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A62562-9E62-462B-9010-D47264AD8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AEF41-1D5A-4D78-9646-5D0D15B7B136}" type="datetimeFigureOut">
              <a:rPr lang="ko-KR" altLang="en-US" smtClean="0"/>
              <a:t>2018-05-01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8F5FDD-4952-4D63-8DDE-1F3295ADA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76B086-E6EE-4BBF-A5A5-8E6C10DD0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3159-B418-4279-AC3B-1BE3474482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043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_x319447696" descr="EMB00006078336b">
            <a:extLst>
              <a:ext uri="{FF2B5EF4-FFF2-40B4-BE49-F238E27FC236}">
                <a16:creationId xmlns:a16="http://schemas.microsoft.com/office/drawing/2014/main" id="{2629A949-E717-4658-9301-996098090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2" y="32941"/>
            <a:ext cx="972556" cy="65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_x177816296" descr="EMB00006078336d">
            <a:extLst>
              <a:ext uri="{FF2B5EF4-FFF2-40B4-BE49-F238E27FC236}">
                <a16:creationId xmlns:a16="http://schemas.microsoft.com/office/drawing/2014/main" id="{52F2D2CD-D8A8-48D7-90A0-1FFD7A1B3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6683" y="32352"/>
            <a:ext cx="752525" cy="7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29B9A8-2D1C-42E7-86C5-DDEEDC5F532C}"/>
              </a:ext>
            </a:extLst>
          </p:cNvPr>
          <p:cNvSpPr txBox="1"/>
          <p:nvPr/>
        </p:nvSpPr>
        <p:spPr>
          <a:xfrm>
            <a:off x="4706036" y="684282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>
                <a:latin typeface="+mj-ea"/>
                <a:ea typeface="+mj-ea"/>
              </a:rPr>
              <a:t>차   </a:t>
            </a:r>
            <a:r>
              <a:rPr lang="ko-KR" altLang="en-US" sz="4000" b="1" dirty="0" err="1">
                <a:latin typeface="+mj-ea"/>
                <a:ea typeface="+mj-ea"/>
              </a:rPr>
              <a:t>례</a:t>
            </a:r>
            <a:endParaRPr lang="ko-KR" altLang="en-US" sz="4000" b="1" dirty="0">
              <a:latin typeface="+mj-ea"/>
              <a:ea typeface="+mj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BA8291-B870-40DE-9C08-E5952CDD0F6B}"/>
              </a:ext>
            </a:extLst>
          </p:cNvPr>
          <p:cNvSpPr txBox="1"/>
          <p:nvPr/>
        </p:nvSpPr>
        <p:spPr>
          <a:xfrm>
            <a:off x="2492289" y="2018734"/>
            <a:ext cx="720742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>
                <a:latin typeface="+mj-ea"/>
                <a:ea typeface="+mj-ea"/>
              </a:rPr>
              <a:t>운영 규약 변경의 건                            총무</a:t>
            </a: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2400" b="1" dirty="0">
                <a:latin typeface="+mj-ea"/>
                <a:ea typeface="+mj-ea"/>
              </a:rPr>
              <a:t>2017</a:t>
            </a:r>
            <a:r>
              <a:rPr lang="ko-KR" altLang="en-US" sz="2400" b="1" dirty="0">
                <a:latin typeface="+mj-ea"/>
                <a:ea typeface="+mj-ea"/>
              </a:rPr>
              <a:t>년 결산 및 </a:t>
            </a:r>
            <a:r>
              <a:rPr lang="en-US" altLang="ko-KR" sz="2400" b="1" dirty="0">
                <a:latin typeface="+mj-ea"/>
                <a:ea typeface="+mj-ea"/>
              </a:rPr>
              <a:t>2018</a:t>
            </a:r>
            <a:r>
              <a:rPr lang="ko-KR" altLang="en-US" sz="2400" b="1" dirty="0">
                <a:latin typeface="+mj-ea"/>
                <a:ea typeface="+mj-ea"/>
              </a:rPr>
              <a:t>년 추정예산           총무</a:t>
            </a: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2400" b="1" dirty="0">
                <a:latin typeface="+mj-ea"/>
                <a:ea typeface="+mj-ea"/>
              </a:rPr>
              <a:t>2018</a:t>
            </a:r>
            <a:r>
              <a:rPr lang="ko-KR" altLang="en-US" sz="2400" b="1" dirty="0">
                <a:latin typeface="+mj-ea"/>
                <a:ea typeface="+mj-ea"/>
              </a:rPr>
              <a:t>년 상반기 수입 및 지출                  회계</a:t>
            </a: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2400" b="1" dirty="0" err="1">
                <a:latin typeface="+mj-ea"/>
                <a:ea typeface="+mj-ea"/>
              </a:rPr>
              <a:t>파트별</a:t>
            </a:r>
            <a:r>
              <a:rPr lang="ko-KR" altLang="en-US" sz="2400" b="1" dirty="0">
                <a:latin typeface="+mj-ea"/>
                <a:ea typeface="+mj-ea"/>
              </a:rPr>
              <a:t> </a:t>
            </a:r>
            <a:r>
              <a:rPr lang="en-US" altLang="ko-KR" sz="2400" b="1" dirty="0">
                <a:latin typeface="+mj-ea"/>
                <a:ea typeface="+mj-ea"/>
              </a:rPr>
              <a:t>1~4</a:t>
            </a:r>
            <a:r>
              <a:rPr lang="ko-KR" altLang="en-US" sz="2400" b="1" dirty="0">
                <a:latin typeface="+mj-ea"/>
                <a:ea typeface="+mj-ea"/>
              </a:rPr>
              <a:t>월 정기회비 납부 현황  </a:t>
            </a:r>
            <a:r>
              <a:rPr lang="ko-KR" altLang="en-US" sz="2400" dirty="0">
                <a:latin typeface="+mj-ea"/>
                <a:ea typeface="+mj-ea"/>
              </a:rPr>
              <a:t>         </a:t>
            </a:r>
            <a:r>
              <a:rPr lang="ko-KR" altLang="en-US" sz="2400" b="1" dirty="0">
                <a:latin typeface="+mj-ea"/>
                <a:ea typeface="+mj-ea"/>
              </a:rPr>
              <a:t>회계</a:t>
            </a: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2400" b="1" dirty="0">
                <a:latin typeface="+mj-ea"/>
                <a:ea typeface="+mj-ea"/>
              </a:rPr>
              <a:t>삿포로 </a:t>
            </a:r>
            <a:r>
              <a:rPr lang="ko-KR" altLang="en-US" sz="2400" b="1" dirty="0" err="1">
                <a:latin typeface="+mj-ea"/>
                <a:ea typeface="+mj-ea"/>
              </a:rPr>
              <a:t>아웃리치</a:t>
            </a:r>
            <a:r>
              <a:rPr lang="ko-KR" altLang="en-US" sz="2400" b="1" dirty="0">
                <a:latin typeface="+mj-ea"/>
                <a:ea typeface="+mj-ea"/>
              </a:rPr>
              <a:t>                         삿포로팀장</a:t>
            </a: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2400" b="1" dirty="0">
                <a:latin typeface="+mj-ea"/>
                <a:ea typeface="+mj-ea"/>
              </a:rPr>
              <a:t>Q&amp;A                                                </a:t>
            </a:r>
            <a:r>
              <a:rPr lang="ko-KR" altLang="en-US" sz="2400" b="1" dirty="0">
                <a:latin typeface="+mj-ea"/>
                <a:ea typeface="+mj-ea"/>
              </a:rPr>
              <a:t>단장</a:t>
            </a:r>
          </a:p>
        </p:txBody>
      </p:sp>
    </p:spTree>
    <p:extLst>
      <p:ext uri="{BB962C8B-B14F-4D97-AF65-F5344CB8AC3E}">
        <p14:creationId xmlns:p14="http://schemas.microsoft.com/office/powerpoint/2010/main" val="390958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953DCA6-6BB0-4A6A-B237-908CED319A54}"/>
              </a:ext>
            </a:extLst>
          </p:cNvPr>
          <p:cNvSpPr/>
          <p:nvPr/>
        </p:nvSpPr>
        <p:spPr>
          <a:xfrm>
            <a:off x="4702991" y="154137"/>
            <a:ext cx="2922883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A3EC7D-8822-4EF6-945D-8D8B49AFE2B4}"/>
              </a:ext>
            </a:extLst>
          </p:cNvPr>
          <p:cNvSpPr txBox="1"/>
          <p:nvPr/>
        </p:nvSpPr>
        <p:spPr>
          <a:xfrm>
            <a:off x="4915151" y="182682"/>
            <a:ext cx="2922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운영규약 변경의 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A0F83E-21DD-475D-87CF-B8762A0EDB25}"/>
              </a:ext>
            </a:extLst>
          </p:cNvPr>
          <p:cNvSpPr txBox="1"/>
          <p:nvPr/>
        </p:nvSpPr>
        <p:spPr>
          <a:xfrm>
            <a:off x="1033138" y="610115"/>
            <a:ext cx="1026258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/>
              <a:t>운영위원회 임원 추가의 건</a:t>
            </a:r>
            <a:endParaRPr lang="en-US" altLang="ko-KR" dirty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fontAlgn="base"/>
            <a:r>
              <a:rPr lang="ko-KR" altLang="ko-KR" dirty="0"/>
              <a:t>운영위원회 임원은 단장</a:t>
            </a:r>
            <a:r>
              <a:rPr lang="en-US" altLang="ko-KR" dirty="0"/>
              <a:t> 1</a:t>
            </a:r>
            <a:r>
              <a:rPr lang="ko-KR" altLang="ko-KR" dirty="0"/>
              <a:t>명</a:t>
            </a:r>
            <a:r>
              <a:rPr lang="en-US" altLang="ko-KR" dirty="0"/>
              <a:t>, </a:t>
            </a:r>
            <a:r>
              <a:rPr lang="ko-KR" altLang="ko-KR" dirty="0"/>
              <a:t>지휘자</a:t>
            </a:r>
            <a:r>
              <a:rPr lang="en-US" altLang="ko-KR" dirty="0"/>
              <a:t> 1</a:t>
            </a:r>
            <a:r>
              <a:rPr lang="ko-KR" altLang="ko-KR" dirty="0"/>
              <a:t>명</a:t>
            </a:r>
            <a:r>
              <a:rPr lang="en-US" altLang="ko-KR" dirty="0"/>
              <a:t>, </a:t>
            </a:r>
            <a:r>
              <a:rPr lang="ko-KR" altLang="ko-KR" dirty="0"/>
              <a:t>총무</a:t>
            </a:r>
            <a:r>
              <a:rPr lang="en-US" altLang="ko-KR" dirty="0"/>
              <a:t> 1</a:t>
            </a:r>
            <a:r>
              <a:rPr lang="ko-KR" altLang="ko-KR" dirty="0"/>
              <a:t>명</a:t>
            </a:r>
            <a:r>
              <a:rPr lang="en-US" altLang="ko-KR" dirty="0"/>
              <a:t>, </a:t>
            </a:r>
            <a:r>
              <a:rPr lang="ko-KR" altLang="ko-KR" dirty="0">
                <a:solidFill>
                  <a:srgbClr val="FF0000"/>
                </a:solidFill>
              </a:rPr>
              <a:t>부총무</a:t>
            </a:r>
            <a:r>
              <a:rPr lang="en-US" altLang="ko-KR" dirty="0">
                <a:solidFill>
                  <a:srgbClr val="FF0000"/>
                </a:solidFill>
              </a:rPr>
              <a:t> 1</a:t>
            </a:r>
            <a:r>
              <a:rPr lang="ko-KR" altLang="ko-KR" dirty="0">
                <a:solidFill>
                  <a:srgbClr val="FF0000"/>
                </a:solidFill>
              </a:rPr>
              <a:t>명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회계 </a:t>
            </a:r>
            <a:r>
              <a:rPr lang="en-US" altLang="ko-KR" dirty="0">
                <a:solidFill>
                  <a:srgbClr val="FF0000"/>
                </a:solidFill>
              </a:rPr>
              <a:t>1</a:t>
            </a:r>
            <a:r>
              <a:rPr lang="ko-KR" altLang="en-US" dirty="0">
                <a:solidFill>
                  <a:srgbClr val="FF0000"/>
                </a:solidFill>
              </a:rPr>
              <a:t>명</a:t>
            </a:r>
            <a:endParaRPr lang="en-US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/>
              <a:t> 1st</a:t>
            </a:r>
            <a:r>
              <a:rPr lang="ko-KR" altLang="ko-KR" dirty="0"/>
              <a:t>테너</a:t>
            </a:r>
            <a:r>
              <a:rPr lang="en-US" altLang="ko-KR" dirty="0"/>
              <a:t>, 2nd</a:t>
            </a:r>
            <a:r>
              <a:rPr lang="ko-KR" altLang="ko-KR" dirty="0"/>
              <a:t>테너</a:t>
            </a:r>
            <a:r>
              <a:rPr lang="en-US" altLang="ko-KR" dirty="0"/>
              <a:t>, </a:t>
            </a:r>
            <a:r>
              <a:rPr lang="ko-KR" altLang="ko-KR" dirty="0"/>
              <a:t>바리톤</a:t>
            </a:r>
            <a:r>
              <a:rPr lang="en-US" altLang="ko-KR" dirty="0"/>
              <a:t>, </a:t>
            </a:r>
            <a:r>
              <a:rPr lang="ko-KR" altLang="ko-KR" dirty="0"/>
              <a:t>베이스의 각 파트장</a:t>
            </a:r>
            <a:r>
              <a:rPr lang="en-US" altLang="ko-KR" dirty="0"/>
              <a:t> 4</a:t>
            </a:r>
            <a:r>
              <a:rPr lang="ko-KR" altLang="ko-KR" dirty="0"/>
              <a:t>명이며 총 </a:t>
            </a:r>
            <a:r>
              <a:rPr lang="en-US" altLang="ko-KR" dirty="0">
                <a:solidFill>
                  <a:srgbClr val="FF0000"/>
                </a:solidFill>
              </a:rPr>
              <a:t>9</a:t>
            </a:r>
            <a:r>
              <a:rPr lang="ko-KR" altLang="ko-KR" dirty="0"/>
              <a:t>명으로 구성한다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단원 명칭 및 회비명칭 변경의 건</a:t>
            </a:r>
            <a:endParaRPr lang="en-US" altLang="ko-KR" dirty="0"/>
          </a:p>
          <a:p>
            <a:endParaRPr lang="en-US" altLang="ko-KR" dirty="0"/>
          </a:p>
          <a:p>
            <a:pPr fontAlgn="base"/>
            <a:r>
              <a:rPr lang="ko-KR" altLang="ko-KR" b="1" dirty="0">
                <a:solidFill>
                  <a:srgbClr val="FF0000"/>
                </a:solidFill>
              </a:rPr>
              <a:t>단원은 </a:t>
            </a:r>
            <a:r>
              <a:rPr lang="ko-KR" altLang="ko-KR" b="1" dirty="0" err="1">
                <a:solidFill>
                  <a:srgbClr val="FF0000"/>
                </a:solidFill>
              </a:rPr>
              <a:t>정단원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ko-KR" b="1" dirty="0" err="1">
                <a:solidFill>
                  <a:srgbClr val="FF0000"/>
                </a:solidFill>
              </a:rPr>
              <a:t>준단원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ko-KR" b="1" dirty="0">
                <a:solidFill>
                  <a:srgbClr val="FF0000"/>
                </a:solidFill>
              </a:rPr>
              <a:t>명예단원으로 한다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</a:p>
          <a:p>
            <a:pPr fontAlgn="base"/>
            <a:endParaRPr lang="ko-KR" altLang="ko-KR" dirty="0">
              <a:solidFill>
                <a:srgbClr val="FF0000"/>
              </a:solidFill>
            </a:endParaRPr>
          </a:p>
          <a:p>
            <a:pPr lvl="0" fontAlgn="base"/>
            <a:r>
              <a:rPr lang="en-US" altLang="ko-KR" b="1" dirty="0">
                <a:solidFill>
                  <a:srgbClr val="FF0000"/>
                </a:solidFill>
              </a:rPr>
              <a:t>6</a:t>
            </a:r>
            <a:r>
              <a:rPr lang="ko-KR" altLang="ko-KR" b="1" dirty="0">
                <a:solidFill>
                  <a:srgbClr val="FF0000"/>
                </a:solidFill>
              </a:rPr>
              <a:t>장</a:t>
            </a:r>
            <a:r>
              <a:rPr lang="en-US" altLang="ko-KR" b="1" dirty="0">
                <a:solidFill>
                  <a:srgbClr val="FF0000"/>
                </a:solidFill>
              </a:rPr>
              <a:t> 1</a:t>
            </a:r>
            <a:r>
              <a:rPr lang="ko-KR" altLang="ko-KR" b="1" dirty="0">
                <a:solidFill>
                  <a:srgbClr val="FF0000"/>
                </a:solidFill>
              </a:rPr>
              <a:t>절 </a:t>
            </a:r>
            <a:r>
              <a:rPr lang="ko-KR" altLang="ko-KR" b="1" dirty="0" err="1">
                <a:solidFill>
                  <a:srgbClr val="FF0000"/>
                </a:solidFill>
              </a:rPr>
              <a:t>정단원</a:t>
            </a:r>
            <a:endParaRPr lang="ko-KR" altLang="ko-KR" dirty="0">
              <a:solidFill>
                <a:srgbClr val="FF0000"/>
              </a:solidFill>
            </a:endParaRPr>
          </a:p>
          <a:p>
            <a:pPr marL="342900" indent="-342900" fontAlgn="base">
              <a:buAutoNum type="arabicParenR"/>
            </a:pPr>
            <a:r>
              <a:rPr lang="ko-KR" altLang="ko-KR" dirty="0" err="1"/>
              <a:t>온누리</a:t>
            </a:r>
            <a:r>
              <a:rPr lang="ko-KR" altLang="ko-KR" dirty="0"/>
              <a:t> 남성선교합창단의 정단원은 그 목적과 설립취지에 찬성하여 가입절차를 마친 자로서 </a:t>
            </a:r>
            <a:endParaRPr lang="en-US" altLang="ko-KR" dirty="0"/>
          </a:p>
          <a:p>
            <a:pPr fontAlgn="base"/>
            <a:r>
              <a:rPr lang="en-US" altLang="ko-KR" dirty="0"/>
              <a:t> </a:t>
            </a:r>
            <a:r>
              <a:rPr lang="ko-KR" altLang="ko-KR" dirty="0"/>
              <a:t>월</a:t>
            </a:r>
            <a:r>
              <a:rPr lang="en-US" altLang="ko-KR" dirty="0"/>
              <a:t> 1</a:t>
            </a:r>
            <a:r>
              <a:rPr lang="ko-KR" altLang="ko-KR" dirty="0"/>
              <a:t>회 </a:t>
            </a:r>
            <a:r>
              <a:rPr lang="en-US" altLang="ko-KR" dirty="0"/>
              <a:t>3</a:t>
            </a:r>
            <a:r>
              <a:rPr lang="ko-KR" altLang="ko-KR" dirty="0"/>
              <a:t>만원이상 </a:t>
            </a:r>
            <a:r>
              <a:rPr lang="ko-KR" altLang="ko-KR" dirty="0">
                <a:solidFill>
                  <a:srgbClr val="FF0000"/>
                </a:solidFill>
              </a:rPr>
              <a:t>정기 회비</a:t>
            </a:r>
            <a:r>
              <a:rPr lang="ko-KR" altLang="ko-KR" dirty="0"/>
              <a:t>를 납부한다</a:t>
            </a:r>
            <a:r>
              <a:rPr lang="en-US" altLang="ko-KR" dirty="0"/>
              <a:t>.</a:t>
            </a:r>
          </a:p>
          <a:p>
            <a:pPr fontAlgn="base"/>
            <a:endParaRPr lang="ko-KR" altLang="ko-KR" dirty="0"/>
          </a:p>
          <a:p>
            <a:pPr fontAlgn="base"/>
            <a:r>
              <a:rPr lang="en-US" altLang="ko-KR" b="1" dirty="0">
                <a:solidFill>
                  <a:srgbClr val="FF0000"/>
                </a:solidFill>
              </a:rPr>
              <a:t>2. 6</a:t>
            </a:r>
            <a:r>
              <a:rPr lang="ko-KR" altLang="ko-KR" b="1" dirty="0">
                <a:solidFill>
                  <a:srgbClr val="FF0000"/>
                </a:solidFill>
              </a:rPr>
              <a:t>장</a:t>
            </a:r>
            <a:r>
              <a:rPr lang="en-US" altLang="ko-KR" b="1" dirty="0">
                <a:solidFill>
                  <a:srgbClr val="FF0000"/>
                </a:solidFill>
              </a:rPr>
              <a:t> 2</a:t>
            </a:r>
            <a:r>
              <a:rPr lang="ko-KR" altLang="ko-KR" b="1" dirty="0">
                <a:solidFill>
                  <a:srgbClr val="FF0000"/>
                </a:solidFill>
              </a:rPr>
              <a:t>절 </a:t>
            </a:r>
            <a:r>
              <a:rPr lang="ko-KR" altLang="ko-KR" b="1" dirty="0" err="1">
                <a:solidFill>
                  <a:srgbClr val="FF0000"/>
                </a:solidFill>
              </a:rPr>
              <a:t>준단원</a:t>
            </a:r>
            <a:endParaRPr lang="ko-KR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1) </a:t>
            </a:r>
            <a:r>
              <a:rPr lang="ko-KR" altLang="ko-KR" dirty="0">
                <a:solidFill>
                  <a:srgbClr val="FF0000"/>
                </a:solidFill>
              </a:rPr>
              <a:t>준단원은 정단원과 동등한 자격을 갖는다</a:t>
            </a:r>
            <a:r>
              <a:rPr lang="en-US" altLang="ko-KR" dirty="0">
                <a:solidFill>
                  <a:srgbClr val="FF0000"/>
                </a:solidFill>
              </a:rPr>
              <a:t>. (</a:t>
            </a:r>
            <a:r>
              <a:rPr lang="ko-KR" altLang="ko-KR" dirty="0">
                <a:solidFill>
                  <a:srgbClr val="FF0000"/>
                </a:solidFill>
              </a:rPr>
              <a:t>단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ko-KR" dirty="0">
                <a:solidFill>
                  <a:srgbClr val="FF0000"/>
                </a:solidFill>
              </a:rPr>
              <a:t>예외규정을 둔다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endParaRPr lang="ko-KR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- </a:t>
            </a:r>
            <a:r>
              <a:rPr lang="ko-KR" altLang="ko-KR" dirty="0">
                <a:solidFill>
                  <a:srgbClr val="FF0000"/>
                </a:solidFill>
              </a:rPr>
              <a:t>준단원은 교회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ko-KR" dirty="0">
                <a:solidFill>
                  <a:srgbClr val="FF0000"/>
                </a:solidFill>
              </a:rPr>
              <a:t>운영위원회 및 단원 추천으로 운영위원회에서 결정한다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- </a:t>
            </a:r>
            <a:r>
              <a:rPr lang="ko-KR" altLang="ko-KR" dirty="0">
                <a:solidFill>
                  <a:srgbClr val="FF0000"/>
                </a:solidFill>
              </a:rPr>
              <a:t>준단원은 운영위원회 임원이 될 수는 없다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 </a:t>
            </a:r>
            <a:endParaRPr lang="ko-KR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3. 6</a:t>
            </a:r>
            <a:r>
              <a:rPr lang="ko-KR" altLang="ko-KR" dirty="0">
                <a:solidFill>
                  <a:srgbClr val="FF0000"/>
                </a:solidFill>
              </a:rPr>
              <a:t>장</a:t>
            </a:r>
            <a:r>
              <a:rPr lang="en-US" altLang="ko-KR" dirty="0">
                <a:solidFill>
                  <a:srgbClr val="FF0000"/>
                </a:solidFill>
              </a:rPr>
              <a:t> 3</a:t>
            </a:r>
            <a:r>
              <a:rPr lang="ko-KR" altLang="ko-KR" dirty="0">
                <a:solidFill>
                  <a:srgbClr val="FF0000"/>
                </a:solidFill>
              </a:rPr>
              <a:t>절 명예단원</a:t>
            </a: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1) </a:t>
            </a:r>
            <a:r>
              <a:rPr lang="ko-KR" altLang="ko-KR" dirty="0">
                <a:solidFill>
                  <a:srgbClr val="FF0000"/>
                </a:solidFill>
              </a:rPr>
              <a:t>명예단원은 남성선교합창단 </a:t>
            </a:r>
            <a:r>
              <a:rPr lang="ko-KR" altLang="ko-KR" dirty="0" err="1">
                <a:solidFill>
                  <a:srgbClr val="FF0000"/>
                </a:solidFill>
              </a:rPr>
              <a:t>정단원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ko-KR" dirty="0">
                <a:solidFill>
                  <a:srgbClr val="FF0000"/>
                </a:solidFill>
              </a:rPr>
              <a:t>준단원으로</a:t>
            </a:r>
            <a:r>
              <a:rPr lang="en-US" altLang="ko-KR" dirty="0">
                <a:solidFill>
                  <a:srgbClr val="FF0000"/>
                </a:solidFill>
              </a:rPr>
              <a:t> 10</a:t>
            </a:r>
            <a:r>
              <a:rPr lang="ko-KR" altLang="ko-KR" dirty="0" err="1">
                <a:solidFill>
                  <a:srgbClr val="FF0000"/>
                </a:solidFill>
              </a:rPr>
              <a:t>년이상</a:t>
            </a:r>
            <a:r>
              <a:rPr lang="ko-KR" altLang="ko-KR" dirty="0">
                <a:solidFill>
                  <a:srgbClr val="FF0000"/>
                </a:solidFill>
              </a:rPr>
              <a:t> </a:t>
            </a:r>
            <a:r>
              <a:rPr lang="ko-KR" altLang="ko-KR" dirty="0" err="1">
                <a:solidFill>
                  <a:srgbClr val="FF0000"/>
                </a:solidFill>
              </a:rPr>
              <a:t>섬긴자로</a:t>
            </a:r>
            <a:r>
              <a:rPr lang="ko-KR" altLang="ko-KR" dirty="0">
                <a:solidFill>
                  <a:srgbClr val="FF0000"/>
                </a:solidFill>
              </a:rPr>
              <a:t> 운영위원회에서 결정한다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ko-KR" altLang="ko-KR" dirty="0">
              <a:solidFill>
                <a:srgbClr val="FF0000"/>
              </a:solidFill>
            </a:endParaRPr>
          </a:p>
          <a:p>
            <a:pPr fontAlgn="base"/>
            <a:r>
              <a:rPr lang="en-US" altLang="ko-KR" dirty="0">
                <a:solidFill>
                  <a:srgbClr val="FF0000"/>
                </a:solidFill>
              </a:rPr>
              <a:t>2) </a:t>
            </a:r>
            <a:r>
              <a:rPr lang="ko-KR" altLang="ko-KR" dirty="0">
                <a:solidFill>
                  <a:srgbClr val="FF0000"/>
                </a:solidFill>
              </a:rPr>
              <a:t>명예단원은 남성선교합창단에 운영에 조언 및 찬양사역에 참석할 수 있으며 또한 정기회비는 </a:t>
            </a:r>
            <a:endParaRPr lang="en-US" altLang="ko-KR" dirty="0">
              <a:solidFill>
                <a:srgbClr val="FF0000"/>
              </a:solidFill>
            </a:endParaRPr>
          </a:p>
          <a:p>
            <a:pPr fontAlgn="base"/>
            <a:r>
              <a:rPr lang="ko-KR" altLang="ko-KR" dirty="0">
                <a:solidFill>
                  <a:srgbClr val="FF0000"/>
                </a:solidFill>
              </a:rPr>
              <a:t>없으나 남성선교합창단에 재정적 도움을 줄 수 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ko-KR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709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65FF6177-BB60-43E9-A016-2C5B57FAE498}"/>
              </a:ext>
            </a:extLst>
          </p:cNvPr>
          <p:cNvCxnSpPr>
            <a:cxnSpLocks/>
          </p:cNvCxnSpPr>
          <p:nvPr/>
        </p:nvCxnSpPr>
        <p:spPr>
          <a:xfrm>
            <a:off x="11904951" y="363598"/>
            <a:ext cx="0" cy="6308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D278156-AAD3-4739-893B-8EE2C25F0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76494"/>
              </p:ext>
            </p:extLst>
          </p:nvPr>
        </p:nvGraphicFramePr>
        <p:xfrm>
          <a:off x="488271" y="363598"/>
          <a:ext cx="11416681" cy="6363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984">
                  <a:extLst>
                    <a:ext uri="{9D8B030D-6E8A-4147-A177-3AD203B41FA5}">
                      <a16:colId xmlns:a16="http://schemas.microsoft.com/office/drawing/2014/main" val="2137122942"/>
                    </a:ext>
                  </a:extLst>
                </a:gridCol>
                <a:gridCol w="1315491">
                  <a:extLst>
                    <a:ext uri="{9D8B030D-6E8A-4147-A177-3AD203B41FA5}">
                      <a16:colId xmlns:a16="http://schemas.microsoft.com/office/drawing/2014/main" val="3908917144"/>
                    </a:ext>
                  </a:extLst>
                </a:gridCol>
                <a:gridCol w="1230315">
                  <a:extLst>
                    <a:ext uri="{9D8B030D-6E8A-4147-A177-3AD203B41FA5}">
                      <a16:colId xmlns:a16="http://schemas.microsoft.com/office/drawing/2014/main" val="4092195572"/>
                    </a:ext>
                  </a:extLst>
                </a:gridCol>
                <a:gridCol w="170351">
                  <a:extLst>
                    <a:ext uri="{9D8B030D-6E8A-4147-A177-3AD203B41FA5}">
                      <a16:colId xmlns:a16="http://schemas.microsoft.com/office/drawing/2014/main" val="2827812233"/>
                    </a:ext>
                  </a:extLst>
                </a:gridCol>
                <a:gridCol w="2403844">
                  <a:extLst>
                    <a:ext uri="{9D8B030D-6E8A-4147-A177-3AD203B41FA5}">
                      <a16:colId xmlns:a16="http://schemas.microsoft.com/office/drawing/2014/main" val="790403501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2165987477"/>
                    </a:ext>
                  </a:extLst>
                </a:gridCol>
                <a:gridCol w="1088353">
                  <a:extLst>
                    <a:ext uri="{9D8B030D-6E8A-4147-A177-3AD203B41FA5}">
                      <a16:colId xmlns:a16="http://schemas.microsoft.com/office/drawing/2014/main" val="3642627460"/>
                    </a:ext>
                  </a:extLst>
                </a:gridCol>
                <a:gridCol w="2681453">
                  <a:extLst>
                    <a:ext uri="{9D8B030D-6E8A-4147-A177-3AD203B41FA5}">
                      <a16:colId xmlns:a16="http://schemas.microsoft.com/office/drawing/2014/main" val="1887747029"/>
                    </a:ext>
                  </a:extLst>
                </a:gridCol>
              </a:tblGrid>
              <a:tr h="24459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 dirty="0">
                          <a:effectLst/>
                        </a:rPr>
                        <a:t>                              </a:t>
                      </a:r>
                      <a:r>
                        <a:rPr lang="ko-KR" altLang="en-US" sz="1600" u="none" strike="noStrike" dirty="0">
                          <a:effectLst/>
                        </a:rPr>
                        <a:t>남성합창단 </a:t>
                      </a:r>
                      <a:r>
                        <a:rPr lang="en-US" altLang="ko-KR" sz="1600" u="none" strike="noStrike" dirty="0">
                          <a:effectLst/>
                        </a:rPr>
                        <a:t>2018 </a:t>
                      </a:r>
                      <a:r>
                        <a:rPr lang="ko-KR" altLang="en-US" sz="1600" u="none" strike="noStrike" dirty="0">
                          <a:effectLst/>
                        </a:rPr>
                        <a:t>추정 예산</a:t>
                      </a:r>
                      <a:endParaRPr lang="ko-KR" altLang="en-US" sz="16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4006136501"/>
                  </a:ext>
                </a:extLst>
              </a:tr>
              <a:tr h="21444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</a:rPr>
                        <a:t>수 입</a:t>
                      </a:r>
                      <a:endParaRPr lang="ko-KR" altLang="en-US" sz="14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</a:rPr>
                        <a:t>지 출</a:t>
                      </a:r>
                      <a:endParaRPr lang="ko-KR" altLang="en-US" sz="14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내   용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373024276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적요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2017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2018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 추정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　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적요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2017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2018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 추정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4578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전년 이월</a:t>
                      </a:r>
                      <a:endParaRPr lang="ko-KR" altLang="en-US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21,430,313 </a:t>
                      </a:r>
                      <a:endParaRPr lang="en-US" altLang="ko-KR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15,567,172 </a:t>
                      </a:r>
                      <a:endParaRPr lang="en-US" altLang="ko-KR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4168199327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월회비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14,030,000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15,000,000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지휘자 사례비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3,600,000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4,800,000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월</a:t>
                      </a:r>
                      <a:r>
                        <a:rPr lang="en-US" altLang="ko-KR" sz="1100" u="none" strike="noStrike" dirty="0">
                          <a:effectLst/>
                        </a:rPr>
                        <a:t>10</a:t>
                      </a:r>
                      <a:r>
                        <a:rPr lang="ko-KR" altLang="en-US" sz="1100" u="none" strike="noStrike" dirty="0">
                          <a:effectLst/>
                        </a:rPr>
                        <a:t>만원 인상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723007061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찬조금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3,540,000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10,040,000</a:t>
                      </a:r>
                      <a:r>
                        <a:rPr lang="en-US" altLang="ko-KR" sz="1100" u="none" strike="noStrike" dirty="0">
                          <a:effectLst/>
                        </a:rPr>
                        <a:t> 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엄영신반주자 사례비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2,400,000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2,400,000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598718402"/>
                  </a:ext>
                </a:extLst>
              </a:tr>
              <a:tr h="957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악보</a:t>
                      </a:r>
                      <a:r>
                        <a:rPr lang="en-US" altLang="ko-KR" sz="1100" u="none" strike="noStrike">
                          <a:effectLst/>
                        </a:rPr>
                        <a:t>/</a:t>
                      </a:r>
                      <a:r>
                        <a:rPr lang="ko-KR" altLang="en-US" sz="1100" u="none" strike="noStrike">
                          <a:effectLst/>
                        </a:rPr>
                        <a:t>기타제작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1,140,000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1,000,000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 err="1">
                          <a:effectLst/>
                        </a:rPr>
                        <a:t>김시내반주자</a:t>
                      </a:r>
                      <a:r>
                        <a:rPr lang="ko-KR" altLang="en-US" sz="1100" u="none" strike="noStrike" dirty="0">
                          <a:effectLst/>
                        </a:rPr>
                        <a:t> 사례비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1,200,000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71166584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상삼교회</a:t>
                      </a:r>
                      <a:r>
                        <a:rPr lang="en-US" altLang="ko-KR" sz="1100" u="none" strike="noStrike" dirty="0">
                          <a:effectLst/>
                        </a:rPr>
                        <a:t>/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주찬양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545,000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음원담당 사례비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669877404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은행이자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18,059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김길성 테너 사례비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2,400,000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100" u="none" strike="noStrike" dirty="0">
                          <a:effectLst/>
                        </a:rPr>
                        <a:t> 2018</a:t>
                      </a:r>
                      <a:r>
                        <a:rPr lang="ko-KR" altLang="en-US" sz="1100" u="none" strike="noStrike" dirty="0">
                          <a:effectLst/>
                        </a:rPr>
                        <a:t>년 부터 지급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88772877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체크카드 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캐시백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3,000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편곡비 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800,000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4000673891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기본운영 사례비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8,400,000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12,800,000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747437895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식비</a:t>
                      </a:r>
                      <a:r>
                        <a:rPr lang="en-US" altLang="ko-KR" sz="1100" u="none" strike="noStrike" dirty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>
                          <a:effectLst/>
                        </a:rPr>
                        <a:t>김밥</a:t>
                      </a:r>
                      <a:r>
                        <a:rPr lang="en-US" altLang="ko-KR" sz="1100" u="none" strike="noStrike" dirty="0">
                          <a:effectLst/>
                        </a:rPr>
                        <a:t>+</a:t>
                      </a:r>
                      <a:r>
                        <a:rPr lang="ko-KR" altLang="en-US" sz="1100" u="none" strike="noStrike" dirty="0">
                          <a:effectLst/>
                        </a:rPr>
                        <a:t>식권</a:t>
                      </a:r>
                      <a:r>
                        <a:rPr lang="en-US" altLang="ko-KR" sz="1100" u="none" strike="noStrike" dirty="0">
                          <a:effectLst/>
                        </a:rPr>
                        <a:t>+</a:t>
                      </a:r>
                      <a:r>
                        <a:rPr lang="ko-KR" altLang="en-US" sz="1100" u="none" strike="noStrike" dirty="0">
                          <a:effectLst/>
                        </a:rPr>
                        <a:t>생수</a:t>
                      </a:r>
                      <a:r>
                        <a:rPr lang="en-US" altLang="ko-KR" sz="1100" u="none" strike="noStrike" dirty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3,615,260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2,400,000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연습때</a:t>
                      </a:r>
                      <a:r>
                        <a:rPr lang="ko-KR" altLang="en-US" sz="1100" u="none" strike="noStrike" dirty="0">
                          <a:effectLst/>
                        </a:rPr>
                        <a:t> 단원 식비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808991945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식비 및 간식비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3,615,260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2,400,000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892809961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워크삽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1,500,000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3507925199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개강예배</a:t>
                      </a:r>
                      <a:r>
                        <a:rPr lang="en-US" altLang="ko-KR" sz="1100" u="none" strike="noStrike" dirty="0">
                          <a:effectLst/>
                        </a:rPr>
                        <a:t>/</a:t>
                      </a:r>
                      <a:r>
                        <a:rPr lang="ko-KR" altLang="en-US" sz="1100" u="none" strike="noStrike" dirty="0">
                          <a:effectLst/>
                        </a:rPr>
                        <a:t>송년회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1,579,710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1,000,000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100" u="none" strike="noStrike" dirty="0">
                          <a:effectLst/>
                        </a:rPr>
                        <a:t> 40</a:t>
                      </a:r>
                      <a:r>
                        <a:rPr lang="ko-KR" altLang="en-US" sz="1100" u="none" strike="noStrike" dirty="0">
                          <a:effectLst/>
                        </a:rPr>
                        <a:t>명 *</a:t>
                      </a:r>
                      <a:r>
                        <a:rPr lang="en-US" altLang="ko-KR" sz="1100" u="none" strike="noStrike" dirty="0">
                          <a:effectLst/>
                        </a:rPr>
                        <a:t>25000</a:t>
                      </a:r>
                      <a:r>
                        <a:rPr lang="ko-KR" altLang="en-US" sz="1100" u="none" strike="noStrike" dirty="0">
                          <a:effectLst/>
                        </a:rPr>
                        <a:t>원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903553421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송년회</a:t>
                      </a:r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/</a:t>
                      </a:r>
                      <a:r>
                        <a:rPr lang="ko-KR" altLang="en-US" sz="1200" b="1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워크삽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1,579,710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2,500,000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527629531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단복</a:t>
                      </a:r>
                      <a:r>
                        <a:rPr lang="en-US" altLang="ko-KR" sz="1100" u="none" strike="noStrike" dirty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>
                          <a:effectLst/>
                        </a:rPr>
                        <a:t>칸타타</a:t>
                      </a:r>
                      <a:r>
                        <a:rPr lang="en-US" altLang="ko-KR" sz="1100" u="none" strike="noStrike" dirty="0">
                          <a:effectLst/>
                        </a:rPr>
                        <a:t>) </a:t>
                      </a:r>
                      <a:r>
                        <a:rPr lang="ko-KR" altLang="en-US" sz="1100" u="none" strike="noStrike" dirty="0">
                          <a:effectLst/>
                        </a:rPr>
                        <a:t>구입비</a:t>
                      </a:r>
                      <a:r>
                        <a:rPr lang="en-US" altLang="ko-KR" sz="1100" u="none" strike="noStrike" dirty="0">
                          <a:effectLst/>
                        </a:rPr>
                        <a:t>(38</a:t>
                      </a:r>
                      <a:r>
                        <a:rPr lang="ko-KR" altLang="en-US" sz="1100" u="none" strike="noStrike" dirty="0">
                          <a:effectLst/>
                        </a:rPr>
                        <a:t>벌</a:t>
                      </a:r>
                      <a:r>
                        <a:rPr lang="en-US" altLang="ko-KR" sz="1100" u="none" strike="noStrike" dirty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1,900,000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008697432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악보 제작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538,000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1,000,000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3748297186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 err="1">
                          <a:effectLst/>
                        </a:rPr>
                        <a:t>보면대</a:t>
                      </a:r>
                      <a:r>
                        <a:rPr lang="ko-KR" altLang="en-US" sz="1100" u="none" strike="noStrike" dirty="0">
                          <a:effectLst/>
                        </a:rPr>
                        <a:t> 추가구입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114,000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512289053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복사 및 소모품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176,690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561493688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홈페이지 제작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176,000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227726319"/>
                  </a:ext>
                </a:extLst>
              </a:tr>
              <a:tr h="257799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악보 등 연주도구 및 홈페이지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2,904,690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1,400,000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3591499576"/>
                  </a:ext>
                </a:extLst>
              </a:tr>
              <a:tr h="36182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음성 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아웃리치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2,671,100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2,300,000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</a:t>
                      </a:r>
                      <a:r>
                        <a:rPr lang="ko-KR" altLang="en-US" sz="900" u="none" strike="noStrike" dirty="0">
                          <a:effectLst/>
                        </a:rPr>
                        <a:t>현수막 등 준비비용 백만원</a:t>
                      </a:r>
                      <a:r>
                        <a:rPr lang="en-US" altLang="ko-KR" sz="900" u="none" strike="noStrike" dirty="0">
                          <a:effectLst/>
                        </a:rPr>
                        <a:t>/</a:t>
                      </a:r>
                      <a:r>
                        <a:rPr lang="ko-KR" altLang="en-US" sz="900" u="none" strike="noStrike" dirty="0">
                          <a:effectLst/>
                        </a:rPr>
                        <a:t>교통비</a:t>
                      </a:r>
                      <a:r>
                        <a:rPr lang="en-US" altLang="ko-KR" sz="900" u="none" strike="noStrike" dirty="0">
                          <a:effectLst/>
                        </a:rPr>
                        <a:t>,</a:t>
                      </a:r>
                      <a:r>
                        <a:rPr lang="ko-KR" altLang="en-US" sz="900" u="none" strike="noStrike" dirty="0" err="1">
                          <a:effectLst/>
                        </a:rPr>
                        <a:t>식비등</a:t>
                      </a:r>
                      <a:r>
                        <a:rPr lang="ko-KR" altLang="en-US" sz="900" u="none" strike="noStrike" dirty="0">
                          <a:effectLst/>
                        </a:rPr>
                        <a:t> 백만원</a:t>
                      </a:r>
                      <a:br>
                        <a:rPr lang="ko-KR" altLang="en-US" sz="900" u="none" strike="noStrike" dirty="0">
                          <a:effectLst/>
                        </a:rPr>
                      </a:br>
                      <a:r>
                        <a:rPr lang="ko-KR" altLang="en-US" sz="900" u="none" strike="noStrike" dirty="0">
                          <a:effectLst/>
                        </a:rPr>
                        <a:t> 게스트 사례비 삼십만원</a:t>
                      </a:r>
                      <a:endParaRPr lang="ko-KR" altLang="en-US" sz="9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3928139385"/>
                  </a:ext>
                </a:extLst>
              </a:tr>
              <a:tr h="36182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삼례 아웃리치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4,425,540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2,300,000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</a:t>
                      </a:r>
                      <a:r>
                        <a:rPr lang="ko-KR" altLang="en-US" sz="900" u="none" strike="noStrike" dirty="0">
                          <a:effectLst/>
                        </a:rPr>
                        <a:t>현수막 등 준비비용 백만원</a:t>
                      </a:r>
                      <a:r>
                        <a:rPr lang="en-US" altLang="ko-KR" sz="900" u="none" strike="noStrike" dirty="0">
                          <a:effectLst/>
                        </a:rPr>
                        <a:t>/</a:t>
                      </a:r>
                      <a:r>
                        <a:rPr lang="ko-KR" altLang="en-US" sz="900" u="none" strike="noStrike" dirty="0">
                          <a:effectLst/>
                        </a:rPr>
                        <a:t>교통비</a:t>
                      </a:r>
                      <a:r>
                        <a:rPr lang="en-US" altLang="ko-KR" sz="900" u="none" strike="noStrike" dirty="0">
                          <a:effectLst/>
                        </a:rPr>
                        <a:t>,</a:t>
                      </a:r>
                      <a:r>
                        <a:rPr lang="ko-KR" altLang="en-US" sz="900" u="none" strike="noStrike" dirty="0" err="1">
                          <a:effectLst/>
                        </a:rPr>
                        <a:t>식비등</a:t>
                      </a:r>
                      <a:r>
                        <a:rPr lang="ko-KR" altLang="en-US" sz="900" u="none" strike="noStrike" dirty="0">
                          <a:effectLst/>
                        </a:rPr>
                        <a:t> 백만원</a:t>
                      </a:r>
                      <a:br>
                        <a:rPr lang="ko-KR" altLang="en-US" sz="900" u="none" strike="noStrike" dirty="0">
                          <a:effectLst/>
                        </a:rPr>
                      </a:br>
                      <a:r>
                        <a:rPr lang="ko-KR" altLang="en-US" sz="900" u="none" strike="noStrike" dirty="0">
                          <a:effectLst/>
                        </a:rPr>
                        <a:t>게스트 사례비 삼십만원</a:t>
                      </a:r>
                      <a:endParaRPr lang="ko-KR" altLang="en-US" sz="9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811940979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 err="1">
                          <a:effectLst/>
                        </a:rPr>
                        <a:t>물댄동산</a:t>
                      </a:r>
                      <a:r>
                        <a:rPr lang="ko-KR" altLang="en-US" sz="1100" u="none" strike="noStrike" dirty="0">
                          <a:effectLst/>
                        </a:rPr>
                        <a:t> 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아웃리치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440,000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실제발생비용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419981552"/>
                  </a:ext>
                </a:extLst>
              </a:tr>
              <a:tr h="257799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 err="1">
                          <a:effectLst/>
                        </a:rPr>
                        <a:t>온누리남양주</a:t>
                      </a:r>
                      <a:r>
                        <a:rPr lang="ko-KR" altLang="en-US" sz="1100" u="none" strike="noStrike" dirty="0">
                          <a:effectLst/>
                        </a:rPr>
                        <a:t> 찬조금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>
                          <a:effectLst/>
                        </a:rPr>
                        <a:t>300,000 </a:t>
                      </a:r>
                      <a:endParaRPr lang="en-US" altLang="ko-KR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남양주 아웃리치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200,000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실제발생비용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902873193"/>
                  </a:ext>
                </a:extLst>
              </a:tr>
              <a:tr h="274747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정기연주회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100" u="none" strike="noStrike" dirty="0">
                          <a:effectLst/>
                        </a:rPr>
                        <a:t>3,500,000 </a:t>
                      </a:r>
                      <a:endParaRPr lang="en-US" altLang="ko-KR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 dirty="0">
                          <a:effectLst/>
                        </a:rPr>
                        <a:t>인쇄비 백만원</a:t>
                      </a:r>
                      <a:r>
                        <a:rPr lang="en-US" altLang="ko-KR" sz="900" u="none" strike="noStrike" dirty="0">
                          <a:effectLst/>
                        </a:rPr>
                        <a:t>,</a:t>
                      </a:r>
                      <a:r>
                        <a:rPr lang="ko-KR" altLang="en-US" sz="900" u="none" strike="noStrike" dirty="0">
                          <a:effectLst/>
                        </a:rPr>
                        <a:t>식비 백만원</a:t>
                      </a:r>
                      <a:br>
                        <a:rPr lang="ko-KR" altLang="en-US" sz="900" u="none" strike="noStrike" dirty="0">
                          <a:effectLst/>
                        </a:rPr>
                      </a:br>
                      <a:r>
                        <a:rPr lang="ko-KR" altLang="en-US" sz="900" u="none" strike="noStrike" dirty="0" err="1">
                          <a:effectLst/>
                        </a:rPr>
                        <a:t>촬영비</a:t>
                      </a:r>
                      <a:r>
                        <a:rPr lang="en-US" altLang="ko-KR" sz="900" u="none" strike="noStrike" dirty="0">
                          <a:effectLst/>
                        </a:rPr>
                        <a:t>/</a:t>
                      </a:r>
                      <a:r>
                        <a:rPr lang="ko-KR" altLang="en-US" sz="900" u="none" strike="noStrike" dirty="0">
                          <a:effectLst/>
                        </a:rPr>
                        <a:t>게스트 사례비등 </a:t>
                      </a:r>
                      <a:r>
                        <a:rPr lang="ko-KR" altLang="en-US" sz="900" u="none" strike="noStrike" dirty="0" err="1">
                          <a:effectLst/>
                        </a:rPr>
                        <a:t>백오십만원</a:t>
                      </a:r>
                      <a:endParaRPr lang="ko-KR" altLang="en-US" sz="9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841711657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아웃리치</a:t>
                      </a:r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사역 비용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7,096,640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8,740,000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1899204023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특별강사료</a:t>
                      </a:r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/</a:t>
                      </a:r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경조</a:t>
                      </a:r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/</a:t>
                      </a:r>
                      <a:r>
                        <a:rPr lang="ko-KR" alt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선물비</a:t>
                      </a:r>
                      <a:endParaRPr lang="ko-KR" altLang="en-US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1,543,000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1,000,000 </a:t>
                      </a:r>
                      <a:endParaRPr lang="en-US" altLang="ko-KR" sz="1200" b="1" i="0" u="none" strike="noStrike" dirty="0">
                        <a:solidFill>
                          <a:schemeClr val="accent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 예비비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3091620825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624163467"/>
                  </a:ext>
                </a:extLst>
              </a:tr>
              <a:tr h="18428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수입 계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effectLst/>
                        </a:rPr>
                        <a:t>19,276,059 </a:t>
                      </a:r>
                      <a:endParaRPr lang="en-US" altLang="ko-KR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effectLst/>
                        </a:rPr>
                        <a:t>26,340,000 </a:t>
                      </a:r>
                      <a:endParaRPr lang="en-US" altLang="ko-KR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지출 계</a:t>
                      </a:r>
                      <a:endParaRPr lang="ko-KR" altLang="en-US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effectLst/>
                        </a:rPr>
                        <a:t>25,139,300 </a:t>
                      </a:r>
                      <a:endParaRPr lang="en-US" altLang="ko-KR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b="1" u="none" strike="noStrike" dirty="0">
                          <a:effectLst/>
                        </a:rPr>
                        <a:t>26,340,000 </a:t>
                      </a:r>
                      <a:endParaRPr lang="en-US" altLang="ko-KR" sz="12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732284276"/>
                  </a:ext>
                </a:extLst>
              </a:tr>
              <a:tr h="16921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3407" marR="3407" marT="3407" marB="0" anchor="b"/>
                </a:tc>
                <a:extLst>
                  <a:ext uri="{0D108BD9-81ED-4DB2-BD59-A6C34878D82A}">
                    <a16:rowId xmlns:a16="http://schemas.microsoft.com/office/drawing/2014/main" val="295279153"/>
                  </a:ext>
                </a:extLst>
              </a:tr>
            </a:tbl>
          </a:graphicData>
        </a:graphic>
      </p:graphicFrame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C8AE3DC2-F39D-4E4E-A96B-02639D1775E9}"/>
              </a:ext>
            </a:extLst>
          </p:cNvPr>
          <p:cNvCxnSpPr>
            <a:cxnSpLocks/>
          </p:cNvCxnSpPr>
          <p:nvPr/>
        </p:nvCxnSpPr>
        <p:spPr>
          <a:xfrm>
            <a:off x="470517" y="354721"/>
            <a:ext cx="11434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59EA885-FED2-4A6E-AA84-269C08B7DDA3}"/>
              </a:ext>
            </a:extLst>
          </p:cNvPr>
          <p:cNvCxnSpPr>
            <a:cxnSpLocks/>
          </p:cNvCxnSpPr>
          <p:nvPr/>
        </p:nvCxnSpPr>
        <p:spPr>
          <a:xfrm>
            <a:off x="470517" y="809349"/>
            <a:ext cx="11434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E2D91BF2-3538-4AE1-85B2-C35732060F57}"/>
              </a:ext>
            </a:extLst>
          </p:cNvPr>
          <p:cNvCxnSpPr>
            <a:cxnSpLocks/>
          </p:cNvCxnSpPr>
          <p:nvPr/>
        </p:nvCxnSpPr>
        <p:spPr>
          <a:xfrm>
            <a:off x="4474345" y="612559"/>
            <a:ext cx="0" cy="6104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B12ECB4-1A4D-4135-A57B-B1DA23D257E3}"/>
              </a:ext>
            </a:extLst>
          </p:cNvPr>
          <p:cNvCxnSpPr>
            <a:cxnSpLocks/>
          </p:cNvCxnSpPr>
          <p:nvPr/>
        </p:nvCxnSpPr>
        <p:spPr>
          <a:xfrm flipH="1">
            <a:off x="4635622" y="611149"/>
            <a:ext cx="1" cy="6105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A0E0686-6055-4395-884B-C69E9028B2A6}"/>
              </a:ext>
            </a:extLst>
          </p:cNvPr>
          <p:cNvCxnSpPr>
            <a:cxnSpLocks/>
          </p:cNvCxnSpPr>
          <p:nvPr/>
        </p:nvCxnSpPr>
        <p:spPr>
          <a:xfrm>
            <a:off x="9216501" y="612559"/>
            <a:ext cx="0" cy="6084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7B1F1FD-8428-4F83-BED9-70CC459356CC}"/>
              </a:ext>
            </a:extLst>
          </p:cNvPr>
          <p:cNvCxnSpPr>
            <a:cxnSpLocks/>
          </p:cNvCxnSpPr>
          <p:nvPr/>
        </p:nvCxnSpPr>
        <p:spPr>
          <a:xfrm>
            <a:off x="470514" y="354721"/>
            <a:ext cx="0" cy="637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CFBBEC79-A989-4557-A9F7-9AE08DEB97B6}"/>
              </a:ext>
            </a:extLst>
          </p:cNvPr>
          <p:cNvCxnSpPr>
            <a:cxnSpLocks/>
          </p:cNvCxnSpPr>
          <p:nvPr/>
        </p:nvCxnSpPr>
        <p:spPr>
          <a:xfrm flipV="1">
            <a:off x="488270" y="6677488"/>
            <a:ext cx="11416681" cy="3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BD4CF7A-5DB7-4031-9D11-B4E3234CFACD}"/>
              </a:ext>
            </a:extLst>
          </p:cNvPr>
          <p:cNvCxnSpPr>
            <a:cxnSpLocks/>
          </p:cNvCxnSpPr>
          <p:nvPr/>
        </p:nvCxnSpPr>
        <p:spPr>
          <a:xfrm>
            <a:off x="470517" y="612559"/>
            <a:ext cx="11434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AB65955-00FD-47F4-8137-F1A178CFA9CA}"/>
              </a:ext>
            </a:extLst>
          </p:cNvPr>
          <p:cNvCxnSpPr>
            <a:cxnSpLocks/>
          </p:cNvCxnSpPr>
          <p:nvPr/>
        </p:nvCxnSpPr>
        <p:spPr>
          <a:xfrm>
            <a:off x="1917577" y="809349"/>
            <a:ext cx="0" cy="5907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5A6B77FF-D65F-4622-ADED-7AB5DB33F4A0}"/>
              </a:ext>
            </a:extLst>
          </p:cNvPr>
          <p:cNvCxnSpPr>
            <a:cxnSpLocks/>
          </p:cNvCxnSpPr>
          <p:nvPr/>
        </p:nvCxnSpPr>
        <p:spPr>
          <a:xfrm>
            <a:off x="3259584" y="809349"/>
            <a:ext cx="0" cy="5907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305D556C-955B-413F-9DEB-A7806871A81D}"/>
              </a:ext>
            </a:extLst>
          </p:cNvPr>
          <p:cNvCxnSpPr>
            <a:cxnSpLocks/>
          </p:cNvCxnSpPr>
          <p:nvPr/>
        </p:nvCxnSpPr>
        <p:spPr>
          <a:xfrm>
            <a:off x="7050349" y="782715"/>
            <a:ext cx="0" cy="5933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E5834D6-7E58-4E5E-8A68-DDB1D0064729}"/>
              </a:ext>
            </a:extLst>
          </p:cNvPr>
          <p:cNvCxnSpPr>
            <a:cxnSpLocks/>
          </p:cNvCxnSpPr>
          <p:nvPr/>
        </p:nvCxnSpPr>
        <p:spPr>
          <a:xfrm>
            <a:off x="8151181" y="809349"/>
            <a:ext cx="0" cy="5887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47700F1C-AE7B-43FA-B642-10885AD042F1}"/>
              </a:ext>
            </a:extLst>
          </p:cNvPr>
          <p:cNvCxnSpPr/>
          <p:nvPr/>
        </p:nvCxnSpPr>
        <p:spPr>
          <a:xfrm>
            <a:off x="4635622" y="2571567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6C5A59D6-BCDB-4D25-8CD4-F14D9C3DBD79}"/>
              </a:ext>
            </a:extLst>
          </p:cNvPr>
          <p:cNvCxnSpPr/>
          <p:nvPr/>
        </p:nvCxnSpPr>
        <p:spPr>
          <a:xfrm>
            <a:off x="4635623" y="2186867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D10EBBEE-079D-454C-9E79-AA2B23F642C0}"/>
              </a:ext>
            </a:extLst>
          </p:cNvPr>
          <p:cNvCxnSpPr/>
          <p:nvPr/>
        </p:nvCxnSpPr>
        <p:spPr>
          <a:xfrm>
            <a:off x="4635622" y="2765394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F5BD31C4-EDBC-432F-8F72-140FA58AD31E}"/>
              </a:ext>
            </a:extLst>
          </p:cNvPr>
          <p:cNvCxnSpPr/>
          <p:nvPr/>
        </p:nvCxnSpPr>
        <p:spPr>
          <a:xfrm>
            <a:off x="4635622" y="3278080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AA8FE1B1-8343-4896-9B9C-460E0DFDF42C}"/>
              </a:ext>
            </a:extLst>
          </p:cNvPr>
          <p:cNvCxnSpPr/>
          <p:nvPr/>
        </p:nvCxnSpPr>
        <p:spPr>
          <a:xfrm>
            <a:off x="4635622" y="3084990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AD309719-7C30-43A5-8A8C-25A22F17A31F}"/>
              </a:ext>
            </a:extLst>
          </p:cNvPr>
          <p:cNvCxnSpPr/>
          <p:nvPr/>
        </p:nvCxnSpPr>
        <p:spPr>
          <a:xfrm>
            <a:off x="4635622" y="4390009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6C91DEAF-4208-49C5-86C8-EFE35205397E}"/>
              </a:ext>
            </a:extLst>
          </p:cNvPr>
          <p:cNvCxnSpPr/>
          <p:nvPr/>
        </p:nvCxnSpPr>
        <p:spPr>
          <a:xfrm>
            <a:off x="4635622" y="4114802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9A27150-55FC-4EDD-A628-10E39DEB2736}"/>
              </a:ext>
            </a:extLst>
          </p:cNvPr>
          <p:cNvCxnSpPr/>
          <p:nvPr/>
        </p:nvCxnSpPr>
        <p:spPr>
          <a:xfrm>
            <a:off x="4635622" y="6202534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3C0D3BF7-D6E3-4C47-951F-E4CAC2BDD238}"/>
              </a:ext>
            </a:extLst>
          </p:cNvPr>
          <p:cNvCxnSpPr/>
          <p:nvPr/>
        </p:nvCxnSpPr>
        <p:spPr>
          <a:xfrm>
            <a:off x="4635622" y="5837069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68BF46DE-9CEF-4F9F-AFA1-D807A0EA8B62}"/>
              </a:ext>
            </a:extLst>
          </p:cNvPr>
          <p:cNvCxnSpPr>
            <a:cxnSpLocks/>
          </p:cNvCxnSpPr>
          <p:nvPr/>
        </p:nvCxnSpPr>
        <p:spPr>
          <a:xfrm>
            <a:off x="470517" y="6204014"/>
            <a:ext cx="8745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BDABC93E-7264-4153-8050-B85D03E84251}"/>
              </a:ext>
            </a:extLst>
          </p:cNvPr>
          <p:cNvCxnSpPr>
            <a:cxnSpLocks/>
          </p:cNvCxnSpPr>
          <p:nvPr/>
        </p:nvCxnSpPr>
        <p:spPr>
          <a:xfrm>
            <a:off x="470517" y="1167415"/>
            <a:ext cx="11434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BDBF3EF6-9028-49D3-A8CE-8BC4CC148CE4}"/>
              </a:ext>
            </a:extLst>
          </p:cNvPr>
          <p:cNvCxnSpPr>
            <a:cxnSpLocks/>
          </p:cNvCxnSpPr>
          <p:nvPr/>
        </p:nvCxnSpPr>
        <p:spPr>
          <a:xfrm>
            <a:off x="488270" y="1003552"/>
            <a:ext cx="11434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813625E8-014C-4F60-9114-E235A42D7DF6}"/>
              </a:ext>
            </a:extLst>
          </p:cNvPr>
          <p:cNvCxnSpPr/>
          <p:nvPr/>
        </p:nvCxnSpPr>
        <p:spPr>
          <a:xfrm>
            <a:off x="4635622" y="2394012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4740E525-501F-40D0-8F99-49B28F1425DA}"/>
              </a:ext>
            </a:extLst>
          </p:cNvPr>
          <p:cNvCxnSpPr/>
          <p:nvPr/>
        </p:nvCxnSpPr>
        <p:spPr>
          <a:xfrm>
            <a:off x="4635622" y="6033858"/>
            <a:ext cx="7269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2F3EE982-1EF9-4D58-B980-2B7ACB98C6EB}"/>
              </a:ext>
            </a:extLst>
          </p:cNvPr>
          <p:cNvCxnSpPr>
            <a:cxnSpLocks/>
          </p:cNvCxnSpPr>
          <p:nvPr/>
        </p:nvCxnSpPr>
        <p:spPr>
          <a:xfrm>
            <a:off x="488270" y="6356414"/>
            <a:ext cx="8745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7D6E732A-1535-40EF-9BA6-7957B302A3DE}"/>
              </a:ext>
            </a:extLst>
          </p:cNvPr>
          <p:cNvCxnSpPr>
            <a:cxnSpLocks/>
          </p:cNvCxnSpPr>
          <p:nvPr/>
        </p:nvCxnSpPr>
        <p:spPr>
          <a:xfrm>
            <a:off x="470517" y="6551722"/>
            <a:ext cx="8745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_x319447696" descr="EMB00006078336b">
            <a:extLst>
              <a:ext uri="{FF2B5EF4-FFF2-40B4-BE49-F238E27FC236}">
                <a16:creationId xmlns:a16="http://schemas.microsoft.com/office/drawing/2014/main" id="{2629A949-E717-4658-9301-996098090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1" y="104688"/>
            <a:ext cx="742296" cy="49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_x177816296" descr="EMB00006078336d">
            <a:extLst>
              <a:ext uri="{FF2B5EF4-FFF2-40B4-BE49-F238E27FC236}">
                <a16:creationId xmlns:a16="http://schemas.microsoft.com/office/drawing/2014/main" id="{52F2D2CD-D8A8-48D7-90A0-1FFD7A1B3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215" y="32353"/>
            <a:ext cx="645993" cy="55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34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_x319447696" descr="EMB00006078336b">
            <a:extLst>
              <a:ext uri="{FF2B5EF4-FFF2-40B4-BE49-F238E27FC236}">
                <a16:creationId xmlns:a16="http://schemas.microsoft.com/office/drawing/2014/main" id="{2629A949-E717-4658-9301-996098090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2" y="32941"/>
            <a:ext cx="972556" cy="65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_x177816296" descr="EMB00006078336d">
            <a:extLst>
              <a:ext uri="{FF2B5EF4-FFF2-40B4-BE49-F238E27FC236}">
                <a16:creationId xmlns:a16="http://schemas.microsoft.com/office/drawing/2014/main" id="{52F2D2CD-D8A8-48D7-90A0-1FFD7A1B3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6683" y="32352"/>
            <a:ext cx="752525" cy="78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391385B-9333-419A-9049-D37646F0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57820"/>
              </p:ext>
            </p:extLst>
          </p:nvPr>
        </p:nvGraphicFramePr>
        <p:xfrm>
          <a:off x="1366763" y="409541"/>
          <a:ext cx="9712569" cy="6176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361">
                  <a:extLst>
                    <a:ext uri="{9D8B030D-6E8A-4147-A177-3AD203B41FA5}">
                      <a16:colId xmlns:a16="http://schemas.microsoft.com/office/drawing/2014/main" val="1515953545"/>
                    </a:ext>
                  </a:extLst>
                </a:gridCol>
                <a:gridCol w="1881277">
                  <a:extLst>
                    <a:ext uri="{9D8B030D-6E8A-4147-A177-3AD203B41FA5}">
                      <a16:colId xmlns:a16="http://schemas.microsoft.com/office/drawing/2014/main" val="3403997969"/>
                    </a:ext>
                  </a:extLst>
                </a:gridCol>
                <a:gridCol w="3382433">
                  <a:extLst>
                    <a:ext uri="{9D8B030D-6E8A-4147-A177-3AD203B41FA5}">
                      <a16:colId xmlns:a16="http://schemas.microsoft.com/office/drawing/2014/main" val="4039893489"/>
                    </a:ext>
                  </a:extLst>
                </a:gridCol>
                <a:gridCol w="2203498">
                  <a:extLst>
                    <a:ext uri="{9D8B030D-6E8A-4147-A177-3AD203B41FA5}">
                      <a16:colId xmlns:a16="http://schemas.microsoft.com/office/drawing/2014/main" val="2238362858"/>
                    </a:ext>
                  </a:extLst>
                </a:gridCol>
              </a:tblGrid>
              <a:tr h="2675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남성합창단 </a:t>
                      </a:r>
                      <a:r>
                        <a:rPr lang="en-US" altLang="ko-KR" sz="1600" b="1" u="none" strike="noStrike" dirty="0">
                          <a:effectLst/>
                          <a:latin typeface="+mn-ea"/>
                          <a:ea typeface="+mn-ea"/>
                        </a:rPr>
                        <a:t>2018. 1~3</a:t>
                      </a: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월 수입</a:t>
                      </a:r>
                      <a:r>
                        <a:rPr lang="en-US" altLang="ko-KR" sz="1600" b="1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지출 요약</a:t>
                      </a:r>
                      <a:endParaRPr lang="ko-KR" altLang="en-US" sz="16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90156"/>
                  </a:ext>
                </a:extLst>
              </a:tr>
              <a:tr h="126822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214935472"/>
                  </a:ext>
                </a:extLst>
              </a:tr>
              <a:tr h="1532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수 입</a:t>
                      </a:r>
                      <a:endParaRPr lang="ko-KR" altLang="en-US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지 출</a:t>
                      </a:r>
                      <a:endParaRPr lang="ko-KR" altLang="en-US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60298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적요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금액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적요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금액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04783354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전년 이월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15,567,172 </a:t>
                      </a:r>
                      <a:endParaRPr lang="en-US" altLang="ko-KR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21882482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74192279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월회비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3,740,000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신준환지휘자 사례비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900,000 </a:t>
                      </a:r>
                      <a:endParaRPr lang="en-US" altLang="ko-KR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315215035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찬조금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100,000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엄영신반주자 사례비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600,000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081673799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단복비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50,000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김시내반주자 사례비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300,000 </a:t>
                      </a:r>
                      <a:endParaRPr lang="en-US" altLang="ko-KR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024269095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은행이자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3,042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김길성테너 사례비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1,000,000 </a:t>
                      </a:r>
                      <a:endParaRPr lang="en-US" altLang="ko-KR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49907199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음원담당 사례비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300,000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718797533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편곡비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400,000 </a:t>
                      </a:r>
                      <a:endParaRPr lang="en-US" altLang="ko-KR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921346188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기본운영 사례비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3,500,000 </a:t>
                      </a:r>
                      <a:endParaRPr lang="en-US" altLang="ko-KR" sz="12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97614360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556915306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물댄동산교회 사과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박스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440,000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548508614"/>
                  </a:ext>
                </a:extLst>
              </a:tr>
              <a:tr h="1694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아웃리치 사역비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440,000 </a:t>
                      </a:r>
                      <a:endParaRPr lang="en-US" altLang="ko-KR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861432141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79946153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식비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김밥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식권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생수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간식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561,460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72114787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단합대회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393,000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2217925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운영위원회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52,000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352874533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챔버 섬김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커피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40,000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34714552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식비 및 간식비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1,046,460 </a:t>
                      </a:r>
                      <a:endParaRPr lang="en-US" altLang="ko-KR" sz="12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180331127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4019768778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부의금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김형종 모친상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200,000 </a:t>
                      </a:r>
                      <a:endParaRPr lang="en-US" altLang="ko-KR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380765582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경조사 비용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200,000 </a:t>
                      </a:r>
                      <a:endParaRPr lang="en-US" altLang="ko-KR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219919868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667809850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악보 복사비</a:t>
                      </a:r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복사카드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>
                          <a:effectLst/>
                          <a:latin typeface="+mn-ea"/>
                          <a:ea typeface="+mn-ea"/>
                        </a:rPr>
                        <a:t>54,600 </a:t>
                      </a:r>
                      <a:endParaRPr lang="en-US" altLang="ko-KR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1641644627"/>
                  </a:ext>
                </a:extLst>
              </a:tr>
              <a:tr h="198405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악보 등 연주도구</a:t>
                      </a:r>
                      <a:endParaRPr lang="ko-KR" altLang="en-US" sz="12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200" u="none" strike="noStrike" dirty="0">
                          <a:effectLst/>
                          <a:latin typeface="+mn-ea"/>
                          <a:ea typeface="+mn-ea"/>
                        </a:rPr>
                        <a:t>54,600 </a:t>
                      </a:r>
                      <a:endParaRPr lang="en-US" altLang="ko-KR" sz="12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803206154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425852801"/>
                  </a:ext>
                </a:extLst>
              </a:tr>
              <a:tr h="15324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수입 계</a:t>
                      </a:r>
                      <a:endParaRPr lang="ko-KR" altLang="en-US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u="none" strike="noStrike" dirty="0">
                          <a:effectLst/>
                          <a:latin typeface="+mn-ea"/>
                          <a:ea typeface="+mn-ea"/>
                        </a:rPr>
                        <a:t>3,893,042 </a:t>
                      </a:r>
                      <a:endParaRPr lang="en-US" altLang="ko-KR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지출 계</a:t>
                      </a:r>
                      <a:endParaRPr lang="ko-KR" altLang="en-US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u="none" strike="noStrike" dirty="0">
                          <a:effectLst/>
                          <a:latin typeface="+mn-ea"/>
                          <a:ea typeface="+mn-ea"/>
                        </a:rPr>
                        <a:t>5,241,060 </a:t>
                      </a:r>
                      <a:endParaRPr lang="en-US" altLang="ko-KR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303722411"/>
                  </a:ext>
                </a:extLst>
              </a:tr>
              <a:tr h="121537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2562273823"/>
                  </a:ext>
                </a:extLst>
              </a:tr>
              <a:tr h="171737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월말 잔액</a:t>
                      </a:r>
                      <a:endParaRPr lang="ko-KR" altLang="en-US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1" u="none" strike="noStrike" dirty="0">
                          <a:effectLst/>
                          <a:latin typeface="+mn-ea"/>
                          <a:ea typeface="+mn-ea"/>
                        </a:rPr>
                        <a:t>14,219,154 </a:t>
                      </a:r>
                      <a:endParaRPr lang="en-US" altLang="ko-KR" sz="14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420" marR="4420" marT="4420" marB="0" anchor="b"/>
                </a:tc>
                <a:extLst>
                  <a:ext uri="{0D108BD9-81ED-4DB2-BD59-A6C34878D82A}">
                    <a16:rowId xmlns:a16="http://schemas.microsoft.com/office/drawing/2014/main" val="351817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24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AE9A3874-47D8-4EEC-9D0F-CDE896DB3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017640"/>
              </p:ext>
            </p:extLst>
          </p:nvPr>
        </p:nvGraphicFramePr>
        <p:xfrm>
          <a:off x="2032000" y="1935332"/>
          <a:ext cx="8127999" cy="433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489041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4876774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70336590"/>
                    </a:ext>
                  </a:extLst>
                </a:gridCol>
              </a:tblGrid>
              <a:tr h="7164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파 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인 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금 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84168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/>
                        <a:t>T1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1,280,000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924500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/>
                        <a:t>T2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2,450,000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735913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바리톤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1,230,000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95959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베이스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920,000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179799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특별 찬조금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2,100,000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113709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합계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29</a:t>
                      </a:r>
                      <a:r>
                        <a:rPr lang="ko-KR" altLang="en-US" dirty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7,980,000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22682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B286A3-A261-4517-8FF6-05CB1522FCCF}"/>
              </a:ext>
            </a:extLst>
          </p:cNvPr>
          <p:cNvSpPr txBox="1"/>
          <p:nvPr/>
        </p:nvSpPr>
        <p:spPr>
          <a:xfrm>
            <a:off x="2308195" y="670828"/>
            <a:ext cx="7279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atin typeface="+mj-ea"/>
                <a:ea typeface="+mj-ea"/>
              </a:rPr>
              <a:t>2018</a:t>
            </a:r>
            <a:r>
              <a:rPr lang="ko-KR" altLang="en-US" sz="2800" dirty="0">
                <a:latin typeface="+mj-ea"/>
                <a:ea typeface="+mj-ea"/>
              </a:rPr>
              <a:t>년 </a:t>
            </a:r>
            <a:r>
              <a:rPr lang="en-US" altLang="ko-KR" sz="2800" dirty="0">
                <a:latin typeface="+mj-ea"/>
                <a:ea typeface="+mj-ea"/>
              </a:rPr>
              <a:t>1</a:t>
            </a:r>
            <a:r>
              <a:rPr lang="ko-KR" altLang="en-US" sz="2800" dirty="0">
                <a:latin typeface="+mj-ea"/>
                <a:ea typeface="+mj-ea"/>
              </a:rPr>
              <a:t>월</a:t>
            </a:r>
            <a:r>
              <a:rPr lang="en-US" altLang="ko-KR" sz="2800" dirty="0">
                <a:latin typeface="+mj-ea"/>
                <a:ea typeface="+mj-ea"/>
              </a:rPr>
              <a:t>~4</a:t>
            </a:r>
            <a:r>
              <a:rPr lang="ko-KR" altLang="en-US" sz="2800" dirty="0">
                <a:latin typeface="+mj-ea"/>
                <a:ea typeface="+mj-ea"/>
              </a:rPr>
              <a:t>월 </a:t>
            </a:r>
            <a:r>
              <a:rPr lang="ko-KR" altLang="en-US" sz="2800" dirty="0" err="1">
                <a:latin typeface="+mj-ea"/>
                <a:ea typeface="+mj-ea"/>
              </a:rPr>
              <a:t>파트별</a:t>
            </a:r>
            <a:r>
              <a:rPr lang="ko-KR" altLang="en-US" sz="2800" dirty="0">
                <a:latin typeface="+mj-ea"/>
                <a:ea typeface="+mj-ea"/>
              </a:rPr>
              <a:t> 정기회비 납부 현황</a:t>
            </a:r>
          </a:p>
        </p:txBody>
      </p:sp>
    </p:spTree>
    <p:extLst>
      <p:ext uri="{BB962C8B-B14F-4D97-AF65-F5344CB8AC3E}">
        <p14:creationId xmlns:p14="http://schemas.microsoft.com/office/powerpoint/2010/main" val="299308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578</Words>
  <Application>Microsoft Office PowerPoint</Application>
  <PresentationFormat>와이드스크린</PresentationFormat>
  <Paragraphs>387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돋움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bgbae</dc:creator>
  <cp:lastModifiedBy>bgbae</cp:lastModifiedBy>
  <cp:revision>30</cp:revision>
  <dcterms:created xsi:type="dcterms:W3CDTF">2018-04-30T05:17:49Z</dcterms:created>
  <dcterms:modified xsi:type="dcterms:W3CDTF">2018-05-01T08:04:18Z</dcterms:modified>
</cp:coreProperties>
</file>